
<file path=[Content_Types].xml><?xml version="1.0" encoding="utf-8"?>
<Types xmlns="http://schemas.openxmlformats.org/package/2006/content-types">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2" r:id="rId1"/>
    <p:sldMasterId id="2147483653" r:id="rId2"/>
  </p:sldMasterIdLst>
  <p:notesMasterIdLst>
    <p:notesMasterId r:id="rId25"/>
  </p:notesMasterIdLst>
  <p:sldIdLst>
    <p:sldId id="256" r:id="rId3"/>
    <p:sldId id="257" r:id="rId4"/>
    <p:sldId id="265" r:id="rId5"/>
    <p:sldId id="266" r:id="rId6"/>
    <p:sldId id="262" r:id="rId7"/>
    <p:sldId id="267" r:id="rId8"/>
    <p:sldId id="263" r:id="rId9"/>
    <p:sldId id="268" r:id="rId10"/>
    <p:sldId id="264"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5"/>
    <p:restoredTop sz="51188"/>
  </p:normalViewPr>
  <p:slideViewPr>
    <p:cSldViewPr snapToGrid="0">
      <p:cViewPr varScale="1">
        <p:scale>
          <a:sx n="48" d="100"/>
          <a:sy n="48" d="100"/>
        </p:scale>
        <p:origin x="243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 name="Google Shape;3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Greetings! My name is Devan Ray Donaldson and I’m an Assistant Professor in the School of Informatics, Computing, and Engineering at Indiana University Bloomington. I am also co-chair of the RDA Early Career and Engagement Interest Group or ECEIG. Today, I’ll be leading a session on how to get cited more, which is a topic of interest for some of our members, in particular those who are graduate students or those who hold academic positions such as post-docs, research scientists positions, or faculty positions. In this presentation, I will discuss some things that you can do to raise the visibility of your research and hopefully increase the citation of your work so that your work can be appreciated and you can be meaningfully acknowledged for your work!</a:t>
            </a:r>
          </a:p>
        </p:txBody>
      </p:sp>
      <p:sp>
        <p:nvSpPr>
          <p:cNvPr id="31" name="Google Shape;3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you Google me, the second search result that comes up is my personal website. This never would have come up as the second search result if I hadn’t created it! So you really should create a personal website to control what is said about you as much as you can!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74794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my personal website, you see that I have a small picture, a short bio, and sub-pages regarding my research, publications, and teaching. I also have a link to my CV. This is the place where I get to control the story about myself and my research. Only I can put information here. My university gives faculty </a:t>
            </a:r>
            <a:r>
              <a:rPr lang="en-US" dirty="0" err="1"/>
              <a:t>wordpress</a:t>
            </a:r>
            <a:r>
              <a:rPr lang="en-US" dirty="0"/>
              <a:t> accounts so that we can create our own personal webpages, but if your institution doesn’t do something like this, you can very easily find free places to create your own website, like, for example, </a:t>
            </a:r>
            <a:r>
              <a:rPr lang="en-US" dirty="0" err="1"/>
              <a:t>wix.com</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6844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institution or organization may also provide information about you on its website. I realize that there is broad variation in how much information an organization provides regarding its employees and how often they update this information. At Indiana University, we have access to our profiles and are able to update the information at any time. So that’s a good thing. At other institutions, they may only list your name and email address and research interests. In other cases, sometimes they don’t even do that. In these cases, you REALLY need to create a personal website, and you need to publicize its existence. Luckily, my institutional profile allows me to provide a hyperlink to my personal website, so those who want more information about me than what’s on my institution’s website, can simply click the link to my personal website. I know some of you are aware of this. In this case, this is a reminder to make sure that your information is updated on your institution’s website and that you link your personal website to your organizational profile if you can!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6868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having a current CV, personal website, and organizational profile, you should also create a Google Scholar user profile if you haven’t done so already. It’s free, and it keeps track of your publications, who is citing your work, and how many times your work is being cited over time. Again, I am using my co-chair </a:t>
            </a:r>
            <a:r>
              <a:rPr lang="en-US" dirty="0" err="1"/>
              <a:t>Fotis</a:t>
            </a:r>
            <a:r>
              <a:rPr lang="en-US" dirty="0"/>
              <a:t> as an example of a stellar Google Scholar user profile. Even if you don’t have any publications yet, go ahead and set it up, because in the future, you will! You can also use your Google Scholar user profile to provide your email address and link to your personal webpage, so that people who want to learn more about you and your research will be able to do 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381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having a current CV, personal website, organizational profile, and a Google Scholar user profile, you should also create an </a:t>
            </a:r>
            <a:r>
              <a:rPr lang="en-US" dirty="0" err="1"/>
              <a:t>Orcid</a:t>
            </a:r>
            <a:r>
              <a:rPr lang="en-US" dirty="0"/>
              <a:t>. An </a:t>
            </a:r>
            <a:r>
              <a:rPr lang="en-US" dirty="0" err="1"/>
              <a:t>orcid</a:t>
            </a:r>
            <a:r>
              <a:rPr lang="en-US" dirty="0"/>
              <a:t> provides a persistent digital identifier that distinguishes you from every other researcher, and</a:t>
            </a:r>
            <a:r>
              <a:rPr lang="en-US" sz="1200" b="0" i="0" u="none" strike="noStrike" cap="none" dirty="0">
                <a:solidFill>
                  <a:schemeClr val="dk1"/>
                </a:solidFill>
                <a:effectLst/>
                <a:latin typeface="Arial"/>
                <a:ea typeface="Arial"/>
                <a:cs typeface="Arial"/>
                <a:sym typeface="Arial"/>
              </a:rPr>
              <a:t>, through integration in key research workflows such as manuscript and grant submission, supports automated linkages between you and your professional activities ensuring that your work is recognized. This is also free and easy to set up, so definitely register for an </a:t>
            </a:r>
            <a:r>
              <a:rPr lang="en-US" sz="1200" b="0" i="0" u="none" strike="noStrike" cap="none" dirty="0" err="1">
                <a:solidFill>
                  <a:schemeClr val="dk1"/>
                </a:solidFill>
                <a:effectLst/>
                <a:latin typeface="Arial"/>
                <a:ea typeface="Arial"/>
                <a:cs typeface="Arial"/>
                <a:sym typeface="Arial"/>
              </a:rPr>
              <a:t>orcid</a:t>
            </a:r>
            <a:r>
              <a:rPr lang="en-US" sz="1200" b="0" i="0" u="none" strike="noStrike" cap="none" dirty="0">
                <a:solidFill>
                  <a:schemeClr val="dk1"/>
                </a:solidFill>
                <a:effectLst/>
                <a:latin typeface="Arial"/>
                <a:ea typeface="Arial"/>
                <a:cs typeface="Arial"/>
                <a:sym typeface="Arial"/>
              </a:rPr>
              <a:t>, and then include that number on your CV. Also, journals are increasingly requesting information about your </a:t>
            </a:r>
            <a:r>
              <a:rPr lang="en-US" sz="1200" b="0" i="0" u="none" strike="noStrike" cap="none" dirty="0" err="1">
                <a:solidFill>
                  <a:schemeClr val="dk1"/>
                </a:solidFill>
                <a:effectLst/>
                <a:latin typeface="Arial"/>
                <a:ea typeface="Arial"/>
                <a:cs typeface="Arial"/>
                <a:sym typeface="Arial"/>
              </a:rPr>
              <a:t>orcid</a:t>
            </a:r>
            <a:r>
              <a:rPr lang="en-US" sz="1200" b="0" i="0" u="none" strike="noStrike" cap="none" dirty="0">
                <a:solidFill>
                  <a:schemeClr val="dk1"/>
                </a:solidFill>
                <a:effectLst/>
                <a:latin typeface="Arial"/>
                <a:ea typeface="Arial"/>
                <a:cs typeface="Arial"/>
                <a:sym typeface="Arial"/>
              </a:rPr>
              <a:t> during journal submission. Always provide your </a:t>
            </a:r>
            <a:r>
              <a:rPr lang="en-US" sz="1200" b="0" i="0" u="none" strike="noStrike" cap="none" dirty="0" err="1">
                <a:solidFill>
                  <a:schemeClr val="dk1"/>
                </a:solidFill>
                <a:effectLst/>
                <a:latin typeface="Arial"/>
                <a:ea typeface="Arial"/>
                <a:cs typeface="Arial"/>
                <a:sym typeface="Arial"/>
              </a:rPr>
              <a:t>orcid</a:t>
            </a:r>
            <a:r>
              <a:rPr lang="en-US" sz="1200" b="0" i="0" u="none" strike="noStrike" cap="none" dirty="0">
                <a:solidFill>
                  <a:schemeClr val="dk1"/>
                </a:solidFill>
                <a:effectLst/>
                <a:latin typeface="Arial"/>
                <a:ea typeface="Arial"/>
                <a:cs typeface="Arial"/>
                <a:sym typeface="Arial"/>
              </a:rPr>
              <a:t> so that those publications can be linked to your </a:t>
            </a:r>
            <a:r>
              <a:rPr lang="en-US" sz="1200" b="0" i="0" u="none" strike="noStrike" cap="none" dirty="0" err="1">
                <a:solidFill>
                  <a:schemeClr val="dk1"/>
                </a:solidFill>
                <a:effectLst/>
                <a:latin typeface="Arial"/>
                <a:ea typeface="Arial"/>
                <a:cs typeface="Arial"/>
                <a:sym typeface="Arial"/>
              </a:rPr>
              <a:t>orcid</a:t>
            </a:r>
            <a:r>
              <a:rPr lang="en-US" sz="1200" b="0" i="0" u="none" strike="noStrike" cap="none" dirty="0">
                <a:solidFill>
                  <a:schemeClr val="dk1"/>
                </a:solidFill>
                <a:effectLst/>
                <a:latin typeface="Arial"/>
                <a:ea typeface="Arial"/>
                <a:cs typeface="Arial"/>
                <a:sym typeface="Arial"/>
              </a:rPr>
              <a:t>!</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4141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having a current CV, personal website, organizational profile, a Google Scholar user profile, and an </a:t>
            </a:r>
            <a:r>
              <a:rPr lang="en-US" dirty="0" err="1"/>
              <a:t>Orcid</a:t>
            </a:r>
            <a:r>
              <a:rPr lang="en-US" dirty="0"/>
              <a:t>, you should also create a ResearchGate profile. It’s free and it allows you to provide information about your research projects and publications, and you can even provide full-text copies of your publications, that is, in cases where you own the copyright or have permission from your journals or conference proceedings to make your articles publicly available.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574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have found ResearchGate to be a very powerful tool for disseminating my research. Researchers from all over the world have asked for copies of my papers, or have downloaded the full-text versions of my papers. They have also sent me messages to ask questions about my research that I don’t think I would have gotten otherwise. A really nice feature about ResearchGate is you can follow other researchers who have profiles on ResearchGate and researchers can follow you. You can also ask others specific questions about their work and ask other questions about research in general, all of which can be very helpful for your career, and getting the word out to people about your research.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4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having a current CV, personal website, organizational profile, a Google Scholar user profile, an </a:t>
            </a:r>
            <a:r>
              <a:rPr lang="en-US" dirty="0" err="1"/>
              <a:t>Orcid</a:t>
            </a:r>
            <a:r>
              <a:rPr lang="en-US" dirty="0"/>
              <a:t>, and a ResearchGate profile, you should also create a LinkedIn profile and keep it up to date. On LinkedIn you can create a profile with all of the information that you include on your CV, but it has some interactive features that can really work in your favor. For example, you can list your skills, and people can come along and endorse you for the skills that you say you have. I have been pleasantly surprised that some really prominent people in my field have endorsed my skills. Also, a lot of employers are on LinkedIn, and they are always looking for new talent, so you might be offered a job as a result of having a LinkedIn profile, so make sure you keep it up to date!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67544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make sure you use your institution’s Institutional repository to deposit preprints of your work if you have one. The reason why this is important is Google Scholar indexes the citations and makes them searchable to others. This is particularly helpful in providing access for researchers who may not be able to get access to your research otherwise. And even if they can, doing this provides another avenue for people to get access to your research. You want to create as many different easy paths to your research as possible! You never know how they are going to come across it. If your institution has an IR, it’s free for you to use, and so you should take advantage of it. Also, IRs are a good place to put your data and other files that are associated with your publications. They commit to providing long-term access to your work, and so after you put it in the IR, you don’t have to worry about it any more. At Indiana University, our IR is IU </a:t>
            </a:r>
            <a:r>
              <a:rPr lang="en-US" dirty="0" err="1"/>
              <a:t>ScholarWorks</a:t>
            </a:r>
            <a:r>
              <a:rPr lang="en-US" dirty="0"/>
              <a:t>. I put preprints in there for articles where I don’t have permission to put the final version, and I put the final version in for instances where the articles have creative commons licenses or I hold the copyright.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927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typically include persistent identifiers for each item or collection of items you deposit.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195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 name="Google Shape;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We will discuss the importance of creating a curriculum vitae that lists all of your current research projects, grant activity, journal articles and conference papers, and presentations, the importance of creating a Google Scholar user profile; the importance of creating an </a:t>
            </a:r>
            <a:r>
              <a:rPr lang="en-US" sz="1200" b="0" i="0" u="none" strike="noStrike" cap="none" dirty="0" err="1">
                <a:solidFill>
                  <a:schemeClr val="dk1"/>
                </a:solidFill>
                <a:latin typeface="Arial"/>
                <a:ea typeface="Arial"/>
                <a:cs typeface="Arial"/>
                <a:sym typeface="Arial"/>
              </a:rPr>
              <a:t>orcid</a:t>
            </a:r>
            <a:r>
              <a:rPr lang="en-US" sz="1200" b="0" i="0" u="none" strike="noStrike" cap="none" dirty="0">
                <a:solidFill>
                  <a:schemeClr val="dk1"/>
                </a:solidFill>
                <a:latin typeface="Arial"/>
                <a:ea typeface="Arial"/>
                <a:cs typeface="Arial"/>
                <a:sym typeface="Arial"/>
              </a:rPr>
              <a:t>; the importance of creating a ResearchGate profile; the importance of creating a LinkedIn profile, and depositing preprints or full-text final versions of manuscripts and data into institutional Repositories and/or Open Access Repositories. For some of you, you are probably already using all of these ways to get the word out about your research. For others, you are probably doing some of these things. And for others you may have heard of these things, and have even set up accounts, but you are not necessarily keeping these profiles up to date, and may have even forgotten about some of these accounts. In any case, we hope you will use these various tools to help you disseminate information about your work on the web. </a:t>
            </a:r>
            <a:endParaRPr sz="1200" b="0" i="0" u="none" strike="noStrike" cap="none" dirty="0">
              <a:solidFill>
                <a:schemeClr val="dk1"/>
              </a:solidFill>
              <a:latin typeface="Arial"/>
              <a:ea typeface="Arial"/>
              <a:cs typeface="Arial"/>
              <a:sym typeface="Arial"/>
            </a:endParaRPr>
          </a:p>
        </p:txBody>
      </p:sp>
      <p:sp>
        <p:nvSpPr>
          <p:cNvPr id="37" name="Google Shape;3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include fields for you to provide links to other versions of the items you deposited. For example, here I put a preprint in for an article that was published in Library Hi Tech. I included the link to the final published version here. Whoever clicks on it will either have to buy the published article to access it, or be at an institution that has purchased access to that journal. However, because I put the preprint in my IR, they can at least access the preprint for free!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2547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saying to yourself, all of this sounds like a lot of work! Why do I have to open multiple accounts, create multiple websites, and put the same information in multiple places! It’s hard enough to have to do the research, now I have to do all of this to get people to read it and know about it. The answer is yes you have to do this! What good is it to do all of the research that you do if no one knows about it? So you do have the burden of doing all of this, but it shouldn’t be a burden because if you did all of the work to produce your research, you should want to do all that you can to make sure people actually consume your research!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917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carry on, and GO TOOT YOUR OWN HORN!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385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point I want you to understand is that no one is going to promote yourself and your research if you don’t! You cannot wait for someone else to tell you how great you are and how great your research is. You can’t wait for someone else to spread the word about why your research matters and why people should give you money to fund your research.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0221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sell yourself and promote your research and all that it has to offer! In the United States, the saying we have to describe this is, you have to “toot your own horn” and you have to do so unapologetically without any shame or fear, despite how nervous or uncomfortable it may make you feel.  In this presentation, we are going to go over some ways that you can promote yourself and your research!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293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 am sure everyone has heard of a curriculum vitae, and you probably have one.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5817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Fewer of you may be keeping them current and easily accessible to others so that they can learn more about your research, AND so that’s why I’m starting with this. A curriculum vitae or</a:t>
            </a:r>
            <a:r>
              <a:rPr lang="en-US" sz="1200" b="0" i="0" u="none" strike="noStrike" cap="none" dirty="0">
                <a:solidFill>
                  <a:schemeClr val="dk1"/>
                </a:solidFill>
                <a:effectLst/>
                <a:latin typeface="Arial"/>
                <a:ea typeface="Arial"/>
                <a:cs typeface="Arial"/>
                <a:sym typeface="Arial"/>
              </a:rPr>
              <a:t> CV is a detailed and comprehensive description of your academic credentials and achievements.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11425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Arial"/>
                <a:ea typeface="Arial"/>
                <a:cs typeface="Arial"/>
                <a:sym typeface="Arial"/>
              </a:rPr>
              <a:t>Include the following information on your CV: </a:t>
            </a:r>
          </a:p>
          <a:p>
            <a:r>
              <a:rPr lang="en-US" sz="1200" b="0" i="0" u="none" strike="noStrike" cap="none" dirty="0">
                <a:solidFill>
                  <a:schemeClr val="dk1"/>
                </a:solidFill>
                <a:effectLst/>
                <a:latin typeface="Arial"/>
                <a:ea typeface="Arial"/>
                <a:cs typeface="Arial"/>
                <a:sym typeface="Arial"/>
              </a:rPr>
              <a:t>Name, address, telephone number, and/or e-mail address</a:t>
            </a:r>
          </a:p>
          <a:p>
            <a:r>
              <a:rPr lang="en-US" sz="1200" b="0" i="0" u="none" strike="noStrike" cap="none" dirty="0">
                <a:solidFill>
                  <a:schemeClr val="dk1"/>
                </a:solidFill>
                <a:effectLst/>
                <a:latin typeface="Arial"/>
                <a:ea typeface="Arial"/>
                <a:cs typeface="Arial"/>
                <a:sym typeface="Arial"/>
              </a:rPr>
              <a:t>Degrees, institutions, and degree dates</a:t>
            </a:r>
          </a:p>
          <a:p>
            <a:r>
              <a:rPr lang="en-US" sz="1200" b="0" i="0" u="none" strike="noStrike" cap="none" dirty="0">
                <a:solidFill>
                  <a:schemeClr val="dk1"/>
                </a:solidFill>
                <a:effectLst/>
                <a:latin typeface="Arial"/>
                <a:ea typeface="Arial"/>
                <a:cs typeface="Arial"/>
                <a:sym typeface="Arial"/>
              </a:rPr>
              <a:t>Dissertation or thesis title(s), names of advisor and committee members</a:t>
            </a:r>
          </a:p>
          <a:p>
            <a:r>
              <a:rPr lang="en-US" sz="1200" b="0" i="0" u="none" strike="noStrike" cap="none" dirty="0">
                <a:solidFill>
                  <a:schemeClr val="dk1"/>
                </a:solidFill>
                <a:effectLst/>
                <a:latin typeface="Arial"/>
                <a:ea typeface="Arial"/>
                <a:cs typeface="Arial"/>
                <a:sym typeface="Arial"/>
              </a:rPr>
              <a:t>Awards, fellowships, and grants</a:t>
            </a:r>
          </a:p>
          <a:p>
            <a:r>
              <a:rPr lang="en-US" sz="1200" b="0" i="0" u="none" strike="noStrike" cap="none" dirty="0">
                <a:solidFill>
                  <a:schemeClr val="dk1"/>
                </a:solidFill>
                <a:effectLst/>
                <a:latin typeface="Arial"/>
                <a:ea typeface="Arial"/>
                <a:cs typeface="Arial"/>
                <a:sym typeface="Arial"/>
              </a:rPr>
              <a:t>Publications and presentations</a:t>
            </a:r>
          </a:p>
          <a:p>
            <a:r>
              <a:rPr lang="en-US" sz="1200" b="0" i="0" u="none" strike="noStrike" cap="none" dirty="0">
                <a:solidFill>
                  <a:schemeClr val="dk1"/>
                </a:solidFill>
                <a:effectLst/>
                <a:latin typeface="Arial"/>
                <a:ea typeface="Arial"/>
                <a:cs typeface="Arial"/>
                <a:sym typeface="Arial"/>
              </a:rPr>
              <a:t>Teaching experience and interests</a:t>
            </a:r>
          </a:p>
          <a:p>
            <a:r>
              <a:rPr lang="en-US" sz="1200" b="0" i="0" u="none" strike="noStrike" cap="none" dirty="0">
                <a:solidFill>
                  <a:schemeClr val="dk1"/>
                </a:solidFill>
                <a:effectLst/>
                <a:latin typeface="Arial"/>
                <a:ea typeface="Arial"/>
                <a:cs typeface="Arial"/>
                <a:sym typeface="Arial"/>
              </a:rPr>
              <a:t>Research experience and interests</a:t>
            </a:r>
          </a:p>
          <a:p>
            <a:r>
              <a:rPr lang="en-US" sz="1200" b="0" i="0" u="none" strike="noStrike" cap="none" dirty="0">
                <a:solidFill>
                  <a:schemeClr val="dk1"/>
                </a:solidFill>
                <a:effectLst/>
                <a:latin typeface="Arial"/>
                <a:ea typeface="Arial"/>
                <a:cs typeface="Arial"/>
                <a:sym typeface="Arial"/>
              </a:rPr>
              <a:t>Related experience (for example, administrative or editorial experience)</a:t>
            </a:r>
          </a:p>
          <a:p>
            <a:r>
              <a:rPr lang="en-US" sz="1200" b="0" i="0" u="none" strike="noStrike" cap="none" dirty="0">
                <a:solidFill>
                  <a:schemeClr val="dk1"/>
                </a:solidFill>
                <a:effectLst/>
                <a:latin typeface="Arial"/>
                <a:ea typeface="Arial"/>
                <a:cs typeface="Arial"/>
                <a:sym typeface="Arial"/>
              </a:rPr>
              <a:t>Language, computer, and/or other skills</a:t>
            </a:r>
          </a:p>
          <a:p>
            <a:r>
              <a:rPr lang="en-US" sz="1200" b="0" i="0" u="none" strike="noStrike" cap="none" dirty="0">
                <a:solidFill>
                  <a:schemeClr val="dk1"/>
                </a:solidFill>
                <a:effectLst/>
                <a:latin typeface="Arial"/>
                <a:ea typeface="Arial"/>
                <a:cs typeface="Arial"/>
                <a:sym typeface="Arial"/>
              </a:rPr>
              <a:t>Activities and/or interests (optional)</a:t>
            </a:r>
          </a:p>
          <a:p>
            <a:r>
              <a:rPr lang="en-US" sz="1200" b="0" i="0" u="none" strike="noStrike" cap="none" dirty="0">
                <a:solidFill>
                  <a:schemeClr val="dk1"/>
                </a:solidFill>
                <a:effectLst/>
                <a:latin typeface="Arial"/>
                <a:ea typeface="Arial"/>
                <a:cs typeface="Arial"/>
                <a:sym typeface="Arial"/>
              </a:rPr>
              <a:t>Service and membership in professional associations (e.g., Modern Language Association)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156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Fotis</a:t>
            </a:r>
            <a:r>
              <a:rPr lang="en-US" dirty="0"/>
              <a:t> does have all of these things on his CV, but a single screenshot cannot capture all of this information. However, if you go to his website, you’ll see that it’s all there :0)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9238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me to my next point. You have to be the one who takes control of disseminating information about your research! So you need to use as many methods as possible on the web. One way is to create a personal website. This should be the place where you have all the information about what you do, and have all the links that are necessary for people to follow up and get more information if they want to. This is really important because depending on which organization or institution you’re at, their website may not provide a lot of these details. Also, you may or may not have control over what information they provide about you and how often they update that information. But you have total control over your own personal website. You can and should create one, and you can do so for free. And it doesn’t have to be the prettiest website in the world, but it needs to be extremely informative and up to date!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7484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0" y="1588"/>
            <a:ext cx="9144000" cy="6858000"/>
          </a:xfrm>
          <a:prstGeom prst="rect">
            <a:avLst/>
          </a:prstGeom>
          <a:noFill/>
          <a:ln>
            <a:noFill/>
          </a:ln>
        </p:spPr>
      </p:pic>
      <p:sp>
        <p:nvSpPr>
          <p:cNvPr id="14" name="Google Shape;14;p2"/>
          <p:cNvSpPr txBox="1">
            <a:spLocks noGrp="1"/>
          </p:cNvSpPr>
          <p:nvPr>
            <p:ph type="ctrTitle"/>
          </p:nvPr>
        </p:nvSpPr>
        <p:spPr>
          <a:xfrm>
            <a:off x="971601" y="2132856"/>
            <a:ext cx="7272808" cy="223224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rgbClr val="58A618"/>
              </a:buClr>
              <a:buSzPts val="3200"/>
              <a:buFont typeface="Noto Sans Symbols"/>
              <a:buChar char="▪"/>
              <a:defRPr sz="3200" b="0" i="0" u="none" strike="noStrike" cap="none">
                <a:solidFill>
                  <a:srgbClr val="363636"/>
                </a:solidFill>
                <a:latin typeface="Arial"/>
                <a:ea typeface="Arial"/>
                <a:cs typeface="Arial"/>
                <a:sym typeface="Arial"/>
              </a:defRPr>
            </a:lvl1pPr>
            <a:lvl2pPr marL="914400" marR="0" lvl="1" indent="-381000" algn="l" rtl="0">
              <a:spcBef>
                <a:spcPts val="480"/>
              </a:spcBef>
              <a:spcAft>
                <a:spcPts val="0"/>
              </a:spcAft>
              <a:buClr>
                <a:srgbClr val="703D29"/>
              </a:buClr>
              <a:buSzPts val="2400"/>
              <a:buFont typeface="Noto Sans Symbols"/>
              <a:buChar char="▪"/>
              <a:defRPr sz="2400" b="0" i="0" u="none" strike="noStrike" cap="none">
                <a:solidFill>
                  <a:srgbClr val="363636"/>
                </a:solidFill>
                <a:latin typeface="Arial"/>
                <a:ea typeface="Arial"/>
                <a:cs typeface="Arial"/>
                <a:sym typeface="Arial"/>
              </a:defRPr>
            </a:lvl2pPr>
            <a:lvl3pPr marL="1371600" marR="0" lvl="2" indent="-342900" algn="l" rtl="0">
              <a:spcBef>
                <a:spcPts val="360"/>
              </a:spcBef>
              <a:spcAft>
                <a:spcPts val="0"/>
              </a:spcAft>
              <a:buClr>
                <a:srgbClr val="E4D700"/>
              </a:buClr>
              <a:buSzPts val="1800"/>
              <a:buFont typeface="Noto Sans Symbols"/>
              <a:buChar char="▪"/>
              <a:defRPr sz="1800" b="0" i="0" u="none" strike="noStrike" cap="none">
                <a:solidFill>
                  <a:srgbClr val="363636"/>
                </a:solidFill>
                <a:latin typeface="Arial"/>
                <a:ea typeface="Arial"/>
                <a:cs typeface="Arial"/>
                <a:sym typeface="Arial"/>
              </a:defRPr>
            </a:lvl3pPr>
            <a:lvl4pPr marL="1828800" marR="0" lvl="3" indent="-330200" algn="l" rtl="0">
              <a:spcBef>
                <a:spcPts val="320"/>
              </a:spcBef>
              <a:spcAft>
                <a:spcPts val="0"/>
              </a:spcAft>
              <a:buClr>
                <a:schemeClr val="accent5"/>
              </a:buClr>
              <a:buSzPts val="1600"/>
              <a:buFont typeface="Noto Sans Symbols"/>
              <a:buChar char="▪"/>
              <a:defRPr sz="1600" b="0" i="0" u="none" strike="noStrike" cap="none">
                <a:solidFill>
                  <a:srgbClr val="363636"/>
                </a:solidFill>
                <a:latin typeface="Arial"/>
                <a:ea typeface="Arial"/>
                <a:cs typeface="Arial"/>
                <a:sym typeface="Arial"/>
              </a:defRPr>
            </a:lvl4pPr>
            <a:lvl5pPr marL="2286000" marR="0" lvl="4" indent="-330200" algn="l" rtl="0">
              <a:spcBef>
                <a:spcPts val="320"/>
              </a:spcBef>
              <a:spcAft>
                <a:spcPts val="0"/>
              </a:spcAft>
              <a:buClr>
                <a:schemeClr val="accent5"/>
              </a:buClr>
              <a:buSzPts val="1600"/>
              <a:buFont typeface="Noto Sans Symbols"/>
              <a:buChar char="▪"/>
              <a:defRPr sz="1600" b="0" i="0" u="none" strike="noStrike" cap="none">
                <a:solidFill>
                  <a:srgbClr val="363636"/>
                </a:solidFill>
                <a:latin typeface="Arial"/>
                <a:ea typeface="Arial"/>
                <a:cs typeface="Arial"/>
                <a:sym typeface="Arial"/>
              </a:defRPr>
            </a:lvl5pPr>
            <a:lvl6pPr marL="2743200" marR="0" lvl="5" indent="-355600" algn="l" rtl="0">
              <a:spcBef>
                <a:spcPts val="400"/>
              </a:spcBef>
              <a:spcAft>
                <a:spcPts val="0"/>
              </a:spcAft>
              <a:buClr>
                <a:schemeClr val="hlink"/>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hlink"/>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hlink"/>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hlink"/>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3"/>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600" b="1" i="0" u="none" strike="noStrike" cap="none">
                <a:solidFill>
                  <a:srgbClr val="58A618"/>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55576" y="2132856"/>
            <a:ext cx="3888432" cy="3456384"/>
          </a:xfrm>
          <a:prstGeom prst="rect">
            <a:avLst/>
          </a:prstGeom>
          <a:noFill/>
          <a:ln>
            <a:noFill/>
          </a:ln>
        </p:spPr>
        <p:txBody>
          <a:bodyPr spcFirstLastPara="1" wrap="square" lIns="91425" tIns="45700" rIns="91425" bIns="45700" anchor="t" anchorCtr="0"/>
          <a:lstStyle>
            <a:lvl1pPr marL="457200" marR="0" lvl="0" indent="-342900" algn="l" rtl="0">
              <a:spcBef>
                <a:spcPts val="360"/>
              </a:spcBef>
              <a:spcAft>
                <a:spcPts val="0"/>
              </a:spcAft>
              <a:buClr>
                <a:srgbClr val="58A618"/>
              </a:buClr>
              <a:buSzPts val="1800"/>
              <a:buFont typeface="Noto Sans Symbols"/>
              <a:buChar char="▪"/>
              <a:defRPr sz="1800" b="0" i="0" u="none" strike="noStrike" cap="none">
                <a:solidFill>
                  <a:srgbClr val="363636"/>
                </a:solidFill>
                <a:latin typeface="Arial"/>
                <a:ea typeface="Arial"/>
                <a:cs typeface="Arial"/>
                <a:sym typeface="Arial"/>
              </a:defRPr>
            </a:lvl1pPr>
            <a:lvl2pPr marL="914400" marR="0" lvl="1" indent="-330200" algn="l" rtl="0">
              <a:spcBef>
                <a:spcPts val="320"/>
              </a:spcBef>
              <a:spcAft>
                <a:spcPts val="0"/>
              </a:spcAft>
              <a:buClr>
                <a:srgbClr val="703D29"/>
              </a:buClr>
              <a:buSzPts val="1600"/>
              <a:buFont typeface="Noto Sans Symbols"/>
              <a:buChar char="▪"/>
              <a:defRPr sz="1600" b="0" i="0" u="none" strike="noStrike" cap="none">
                <a:solidFill>
                  <a:srgbClr val="363636"/>
                </a:solidFill>
                <a:latin typeface="Arial"/>
                <a:ea typeface="Arial"/>
                <a:cs typeface="Arial"/>
                <a:sym typeface="Arial"/>
              </a:defRPr>
            </a:lvl2pPr>
            <a:lvl3pPr marL="1371600" marR="0" lvl="2" indent="-330200" algn="l" rtl="0">
              <a:spcBef>
                <a:spcPts val="320"/>
              </a:spcBef>
              <a:spcAft>
                <a:spcPts val="0"/>
              </a:spcAft>
              <a:buClr>
                <a:srgbClr val="E4D700"/>
              </a:buClr>
              <a:buSzPts val="1600"/>
              <a:buFont typeface="Noto Sans Symbols"/>
              <a:buChar char="▪"/>
              <a:defRPr sz="1600" b="0" i="0" u="none" strike="noStrike" cap="none">
                <a:solidFill>
                  <a:srgbClr val="363636"/>
                </a:solidFill>
                <a:latin typeface="Arial"/>
                <a:ea typeface="Arial"/>
                <a:cs typeface="Arial"/>
                <a:sym typeface="Arial"/>
              </a:defRPr>
            </a:lvl3pPr>
            <a:lvl4pPr marL="1828800" marR="0" lvl="3" indent="-342900" algn="l" rtl="0">
              <a:spcBef>
                <a:spcPts val="360"/>
              </a:spcBef>
              <a:spcAft>
                <a:spcPts val="0"/>
              </a:spcAft>
              <a:buClr>
                <a:schemeClr val="accent5"/>
              </a:buClr>
              <a:buSzPts val="18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spcBef>
                <a:spcPts val="360"/>
              </a:spcBef>
              <a:spcAft>
                <a:spcPts val="0"/>
              </a:spcAft>
              <a:buClr>
                <a:schemeClr val="accent5"/>
              </a:buClr>
              <a:buSzPts val="1800"/>
              <a:buFont typeface="Noto Sans Symbols"/>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4"/>
          <p:cNvSpPr txBox="1">
            <a:spLocks noGrp="1"/>
          </p:cNvSpPr>
          <p:nvPr>
            <p:ph type="body" idx="2"/>
          </p:nvPr>
        </p:nvSpPr>
        <p:spPr>
          <a:xfrm>
            <a:off x="4716016" y="2132856"/>
            <a:ext cx="3889127" cy="3456384"/>
          </a:xfrm>
          <a:prstGeom prst="rect">
            <a:avLst/>
          </a:prstGeom>
          <a:noFill/>
          <a:ln>
            <a:noFill/>
          </a:ln>
        </p:spPr>
        <p:txBody>
          <a:bodyPr spcFirstLastPara="1" wrap="square" lIns="91425" tIns="45700" rIns="91425" bIns="45700" anchor="t" anchorCtr="0"/>
          <a:lstStyle>
            <a:lvl1pPr marL="457200" marR="0" lvl="0" indent="-342900" algn="l" rtl="0">
              <a:spcBef>
                <a:spcPts val="360"/>
              </a:spcBef>
              <a:spcAft>
                <a:spcPts val="0"/>
              </a:spcAft>
              <a:buClr>
                <a:srgbClr val="58A618"/>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rgbClr val="703D29"/>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E4D700"/>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accent5"/>
              </a:buClr>
              <a:buSzPts val="18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spcBef>
                <a:spcPts val="360"/>
              </a:spcBef>
              <a:spcAft>
                <a:spcPts val="0"/>
              </a:spcAft>
              <a:buClr>
                <a:schemeClr val="accent5"/>
              </a:buClr>
              <a:buSzPts val="1800"/>
              <a:buFont typeface="Noto Sans Symbols"/>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hlink"/>
              </a:buClr>
              <a:buSzPts val="18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4"/>
          <p:cNvSpPr txBox="1">
            <a:spLocks noGrp="1"/>
          </p:cNvSpPr>
          <p:nvPr>
            <p:ph type="body" idx="3"/>
          </p:nvPr>
        </p:nvSpPr>
        <p:spPr>
          <a:xfrm>
            <a:off x="755576" y="1349078"/>
            <a:ext cx="3888432" cy="639762"/>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chemeClr val="hlink"/>
              </a:buClr>
              <a:buSzPts val="1800"/>
              <a:buFont typeface="Noto Sans Symbols"/>
              <a:buNone/>
              <a:defRPr sz="1800" b="1" i="0" u="none" strike="noStrike" cap="none">
                <a:solidFill>
                  <a:srgbClr val="363636"/>
                </a:solidFill>
                <a:latin typeface="Arial"/>
                <a:ea typeface="Arial"/>
                <a:cs typeface="Arial"/>
                <a:sym typeface="Arial"/>
              </a:defRPr>
            </a:lvl1pPr>
            <a:lvl2pPr marL="914400" marR="0" lvl="1" indent="-228600" algn="l" rtl="0">
              <a:spcBef>
                <a:spcPts val="400"/>
              </a:spcBef>
              <a:spcAft>
                <a:spcPts val="0"/>
              </a:spcAft>
              <a:buClr>
                <a:schemeClr val="hlink"/>
              </a:buClr>
              <a:buSzPts val="2000"/>
              <a:buFont typeface="Noto Sans Symbols"/>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hlink"/>
              </a:buClr>
              <a:buSzPts val="1800"/>
              <a:buFont typeface="Noto Sans Symbols"/>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22" name="Google Shape;22;p4"/>
          <p:cNvSpPr txBox="1">
            <a:spLocks noGrp="1"/>
          </p:cNvSpPr>
          <p:nvPr>
            <p:ph type="body" idx="4"/>
          </p:nvPr>
        </p:nvSpPr>
        <p:spPr>
          <a:xfrm>
            <a:off x="4716017" y="1349078"/>
            <a:ext cx="3888432" cy="639762"/>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Clr>
                <a:schemeClr val="hlink"/>
              </a:buClr>
              <a:buSzPts val="1800"/>
              <a:buFont typeface="Noto Sans Symbols"/>
              <a:buNone/>
              <a:defRPr sz="1800" b="1" i="0" u="none" strike="noStrike" cap="none">
                <a:solidFill>
                  <a:srgbClr val="363636"/>
                </a:solidFill>
                <a:latin typeface="Arial"/>
                <a:ea typeface="Arial"/>
                <a:cs typeface="Arial"/>
                <a:sym typeface="Arial"/>
              </a:defRPr>
            </a:lvl1pPr>
            <a:lvl2pPr marL="914400" marR="0" lvl="1" indent="-228600" algn="l" rtl="0">
              <a:spcBef>
                <a:spcPts val="400"/>
              </a:spcBef>
              <a:spcAft>
                <a:spcPts val="0"/>
              </a:spcAft>
              <a:buClr>
                <a:schemeClr val="hlink"/>
              </a:buClr>
              <a:buSzPts val="2000"/>
              <a:buFont typeface="Noto Sans Symbols"/>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hlink"/>
              </a:buClr>
              <a:buSzPts val="1800"/>
              <a:buFont typeface="Noto Sans Symbols"/>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hlink"/>
              </a:buClr>
              <a:buSzPts val="1600"/>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23" name="Google Shape;23;p4"/>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800" b="1" i="0" u="none" strike="noStrike" cap="none">
                <a:solidFill>
                  <a:srgbClr val="58A618"/>
                </a:solidFill>
                <a:latin typeface="Arial"/>
                <a:ea typeface="Arial"/>
                <a:cs typeface="Arial"/>
                <a:sym typeface="Arial"/>
              </a:defRPr>
            </a:lvl1pPr>
            <a:lvl2pPr marR="0" lvl="1" algn="l"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132856"/>
            <a:ext cx="8229600" cy="223224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ctr" rtl="0">
              <a:spcBef>
                <a:spcPts val="0"/>
              </a:spcBef>
              <a:spcAft>
                <a:spcPts val="0"/>
              </a:spcAft>
              <a:buSzPts val="1400"/>
              <a:buNone/>
              <a:defRPr sz="2800" b="1" i="0" u="none" strike="noStrike" cap="none">
                <a:solidFill>
                  <a:schemeClr val="lt1"/>
                </a:solidFill>
                <a:latin typeface="Arial"/>
                <a:ea typeface="Arial"/>
                <a:cs typeface="Arial"/>
                <a:sym typeface="Arial"/>
              </a:defRPr>
            </a:lvl2pPr>
            <a:lvl3pPr marR="0" lvl="2" algn="ctr" rtl="0">
              <a:spcBef>
                <a:spcPts val="0"/>
              </a:spcBef>
              <a:spcAft>
                <a:spcPts val="0"/>
              </a:spcAft>
              <a:buSzPts val="1400"/>
              <a:buNone/>
              <a:defRPr sz="2800" b="1" i="0" u="none" strike="noStrike" cap="none">
                <a:solidFill>
                  <a:schemeClr val="lt1"/>
                </a:solidFill>
                <a:latin typeface="Arial"/>
                <a:ea typeface="Arial"/>
                <a:cs typeface="Arial"/>
                <a:sym typeface="Arial"/>
              </a:defRPr>
            </a:lvl3pPr>
            <a:lvl4pPr marR="0" lvl="3" algn="ctr" rtl="0">
              <a:spcBef>
                <a:spcPts val="0"/>
              </a:spcBef>
              <a:spcAft>
                <a:spcPts val="0"/>
              </a:spcAft>
              <a:buSzPts val="1400"/>
              <a:buNone/>
              <a:defRPr sz="2800" b="1" i="0" u="none" strike="noStrike" cap="none">
                <a:solidFill>
                  <a:schemeClr val="lt1"/>
                </a:solidFill>
                <a:latin typeface="Arial"/>
                <a:ea typeface="Arial"/>
                <a:cs typeface="Arial"/>
                <a:sym typeface="Arial"/>
              </a:defRPr>
            </a:lvl4pPr>
            <a:lvl5pPr marR="0" lvl="4" algn="ctr" rtl="0">
              <a:spcBef>
                <a:spcPts val="0"/>
              </a:spcBef>
              <a:spcAft>
                <a:spcPts val="0"/>
              </a:spcAft>
              <a:buSzPts val="1400"/>
              <a:buNone/>
              <a:defRPr sz="28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8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8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8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800" b="1"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a:stretch/>
        </p:blipFill>
        <p:spPr>
          <a:xfrm>
            <a:off x="0" y="0"/>
            <a:ext cx="9144000" cy="6858000"/>
          </a:xfrm>
          <a:prstGeom prst="rect">
            <a:avLst/>
          </a:prstGeom>
          <a:noFill/>
          <a:ln>
            <a:noFill/>
          </a:ln>
        </p:spPr>
      </p:pic>
      <p:sp>
        <p:nvSpPr>
          <p:cNvPr id="11" name="Google Shape;11;p1"/>
          <p:cNvSpPr/>
          <p:nvPr/>
        </p:nvSpPr>
        <p:spPr>
          <a:xfrm>
            <a:off x="8316913" y="333375"/>
            <a:ext cx="584200" cy="1968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000" b="0" i="0" u="none" strike="noStrike" cap="none">
                <a:solidFill>
                  <a:srgbClr val="58A618"/>
                </a:solidFill>
                <a:latin typeface="Arial"/>
                <a:ea typeface="Arial"/>
                <a:cs typeface="Arial"/>
                <a:sym typeface="Arial"/>
              </a:rPr>
              <a:t>‹#›</a:t>
            </a:fld>
            <a:endParaRPr sz="1000" b="0" i="0" u="none" strike="noStrike" cap="none">
              <a:solidFill>
                <a:srgbClr val="58A61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3">
            <a:alphaModFix/>
          </a:blip>
          <a:srcRect/>
          <a:stretch/>
        </p:blipFill>
        <p:spPr>
          <a:xfrm>
            <a:off x="0" y="4763"/>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7"/>
          <p:cNvSpPr txBox="1">
            <a:spLocks noGrp="1"/>
          </p:cNvSpPr>
          <p:nvPr>
            <p:ph type="ctrTitle"/>
          </p:nvPr>
        </p:nvSpPr>
        <p:spPr>
          <a:xfrm>
            <a:off x="971550" y="2133600"/>
            <a:ext cx="7272338" cy="2232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dirty="0">
                <a:solidFill>
                  <a:schemeClr val="lt1"/>
                </a:solidFill>
                <a:latin typeface="Arial"/>
                <a:ea typeface="Arial"/>
                <a:cs typeface="Arial"/>
                <a:sym typeface="Arial"/>
              </a:rPr>
              <a:t>Early Career and Engagement IG</a:t>
            </a:r>
            <a:br>
              <a:rPr lang="en-US" sz="3200" b="1" i="0" u="none" strike="noStrike" cap="none" dirty="0">
                <a:solidFill>
                  <a:schemeClr val="lt1"/>
                </a:solidFill>
                <a:latin typeface="Arial"/>
                <a:ea typeface="Arial"/>
                <a:cs typeface="Arial"/>
                <a:sym typeface="Arial"/>
              </a:rPr>
            </a:br>
            <a:br>
              <a:rPr lang="en-US" sz="3000" b="1" i="0" u="none" strike="noStrike" cap="none" dirty="0">
                <a:solidFill>
                  <a:schemeClr val="lt1"/>
                </a:solidFill>
                <a:latin typeface="Arial"/>
                <a:ea typeface="Arial"/>
                <a:cs typeface="Arial"/>
                <a:sym typeface="Arial"/>
              </a:rPr>
            </a:br>
            <a:r>
              <a:rPr lang="en-US" dirty="0"/>
              <a:t>October 17, 2018 “Ask Me Anything”</a:t>
            </a:r>
            <a:br>
              <a:rPr lang="en-US" dirty="0"/>
            </a:br>
            <a:r>
              <a:rPr lang="en-US" dirty="0"/>
              <a:t>Special Topic: How to Get Cited More</a:t>
            </a:r>
            <a:endParaRPr sz="3000" b="1" i="1"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E3868B-B2B9-4040-AC8D-2491D39FA00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3C7F46C-33DB-B745-A746-601F835523D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FD390D3-51BE-0148-A447-4AC10C343CF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18386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2CE23-3740-B540-AE65-8E009830B94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8258DCB-7C76-3844-9525-088E04C6A43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1104FB5-BB88-2744-9F55-78F9C2C6B544}"/>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26774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64CE29-FB56-4E43-8279-DF43B16EFFB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3955E13-5F0F-3643-990A-B6A1D427511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C4A3956-C33C-6C40-B6D1-856DE49C4035}"/>
              </a:ext>
            </a:extLst>
          </p:cNvPr>
          <p:cNvPicPr>
            <a:picLocks noChangeAspect="1"/>
          </p:cNvPicPr>
          <p:nvPr/>
        </p:nvPicPr>
        <p:blipFill>
          <a:blip r:embed="rId3"/>
          <a:stretch>
            <a:fillRect/>
          </a:stretch>
        </p:blipFill>
        <p:spPr>
          <a:xfrm>
            <a:off x="0" y="0"/>
            <a:ext cx="9143999" cy="6858000"/>
          </a:xfrm>
          <a:prstGeom prst="rect">
            <a:avLst/>
          </a:prstGeom>
        </p:spPr>
      </p:pic>
    </p:spTree>
    <p:extLst>
      <p:ext uri="{BB962C8B-B14F-4D97-AF65-F5344CB8AC3E}">
        <p14:creationId xmlns:p14="http://schemas.microsoft.com/office/powerpoint/2010/main" val="3150221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E8F2B7-C17C-C249-941B-640EEB1B4B3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484BAFA-DD85-0A4B-B8E0-E3411DC22A0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700205C-0055-AB4B-8F6E-26AA39F8207F}"/>
              </a:ext>
            </a:extLst>
          </p:cNvPr>
          <p:cNvPicPr>
            <a:picLocks noChangeAspect="1"/>
          </p:cNvPicPr>
          <p:nvPr/>
        </p:nvPicPr>
        <p:blipFill>
          <a:blip r:embed="rId3"/>
          <a:stretch>
            <a:fillRect/>
          </a:stretch>
        </p:blipFill>
        <p:spPr>
          <a:xfrm>
            <a:off x="0" y="0"/>
            <a:ext cx="9144000" cy="6857999"/>
          </a:xfrm>
          <a:prstGeom prst="rect">
            <a:avLst/>
          </a:prstGeom>
        </p:spPr>
      </p:pic>
    </p:spTree>
    <p:extLst>
      <p:ext uri="{BB962C8B-B14F-4D97-AF65-F5344CB8AC3E}">
        <p14:creationId xmlns:p14="http://schemas.microsoft.com/office/powerpoint/2010/main" val="7098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9982D5-68FE-264C-8971-F0A42E632E4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A3DA93CA-E208-8745-98F8-E6AE4CB9B80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FBDA7D23-DB74-8049-872D-29AF7C374F8A}"/>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8665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EC2D18-6BAC-424D-8610-F96066F3F6F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21AECE9-5FE3-1C43-8D5D-A547A81D7F7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11EEFCC-44B8-9B4D-9456-C9E558911DAD}"/>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10925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FCEB9-A950-944B-9B60-BF75E597E8D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0242ADB-C274-084D-814E-E5B946C938C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926FDBF-9963-754F-9DB9-5051CD406901}"/>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08132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6C58D-8044-6F4D-BB6C-C8501D2C7AD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A680CCF0-1559-5E4E-B7ED-B0ADC6BBA44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C0E7136-F827-0246-A958-CDF7C3F65F8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180466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067776-0A87-764C-8EC7-29120331C7B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80F5443-5D27-7946-AE80-A8704D87B58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024434C-0460-7540-A04D-7A52EFD33922}"/>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833699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74E74-C98F-D840-8188-25A22EA1005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175CDC0-61A9-634A-8E5F-137A6E59615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1610C6B-C3BB-0A49-8876-B0F5BE856BBA}"/>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9352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8"/>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58A618"/>
              </a:buClr>
              <a:buSzPts val="3200"/>
              <a:buFont typeface="Noto Sans Symbols"/>
              <a:buChar char="▪"/>
            </a:pPr>
            <a:r>
              <a:rPr lang="en-US" sz="2400" b="0" i="0" u="none" strike="noStrike" cap="none" dirty="0">
                <a:solidFill>
                  <a:srgbClr val="363636"/>
                </a:solidFill>
                <a:latin typeface="Arial"/>
                <a:ea typeface="Arial"/>
                <a:cs typeface="Arial"/>
                <a:sym typeface="Arial"/>
              </a:rPr>
              <a:t>We will discuss various means of disseminating information about your research to others, including:</a:t>
            </a:r>
            <a:endParaRPr lang="en-US" sz="2400" dirty="0"/>
          </a:p>
          <a:p>
            <a:pPr marL="342900" marR="0" lvl="0" indent="-342900" algn="l" rtl="0">
              <a:spcBef>
                <a:spcPts val="0"/>
              </a:spcBef>
              <a:spcAft>
                <a:spcPts val="0"/>
              </a:spcAft>
              <a:buClr>
                <a:srgbClr val="58A618"/>
              </a:buClr>
              <a:buSzPts val="3200"/>
              <a:buFont typeface="Noto Sans Symbols"/>
              <a:buChar char="▪"/>
            </a:pPr>
            <a:r>
              <a:rPr lang="en-US" sz="2400" dirty="0"/>
              <a:t>Curriculum Vitae (keep current)</a:t>
            </a:r>
          </a:p>
          <a:p>
            <a:pPr marL="342900" marR="0" lvl="0" indent="-342900" algn="l" rtl="0">
              <a:spcBef>
                <a:spcPts val="0"/>
              </a:spcBef>
              <a:spcAft>
                <a:spcPts val="0"/>
              </a:spcAft>
              <a:buClr>
                <a:srgbClr val="58A618"/>
              </a:buClr>
              <a:buSzPts val="3200"/>
              <a:buFont typeface="Noto Sans Symbols"/>
              <a:buChar char="▪"/>
            </a:pPr>
            <a:r>
              <a:rPr lang="en-US" sz="2400" dirty="0"/>
              <a:t>Personal Website (keep current)</a:t>
            </a:r>
          </a:p>
          <a:p>
            <a:pPr marL="342900" marR="0" lvl="0" indent="-342900" algn="l" rtl="0">
              <a:spcBef>
                <a:spcPts val="0"/>
              </a:spcBef>
              <a:spcAft>
                <a:spcPts val="0"/>
              </a:spcAft>
              <a:buClr>
                <a:srgbClr val="58A618"/>
              </a:buClr>
              <a:buSzPts val="3200"/>
              <a:buFont typeface="Noto Sans Symbols"/>
              <a:buChar char="▪"/>
            </a:pPr>
            <a:r>
              <a:rPr lang="en-US" sz="2400" dirty="0"/>
              <a:t>Company/School/Organization website profile (keep current)</a:t>
            </a:r>
          </a:p>
          <a:p>
            <a:pPr marL="342900" marR="0" lvl="0" indent="-342900" algn="l" rtl="0">
              <a:spcBef>
                <a:spcPts val="0"/>
              </a:spcBef>
              <a:spcAft>
                <a:spcPts val="0"/>
              </a:spcAft>
              <a:buClr>
                <a:srgbClr val="58A618"/>
              </a:buClr>
              <a:buSzPts val="3200"/>
              <a:buFont typeface="Noto Sans Symbols"/>
              <a:buChar char="▪"/>
            </a:pPr>
            <a:r>
              <a:rPr lang="en-US" sz="2400" dirty="0"/>
              <a:t>Google Scholar User profile</a:t>
            </a:r>
          </a:p>
          <a:p>
            <a:pPr marL="342900" marR="0" lvl="0" indent="-342900" algn="l" rtl="0">
              <a:spcBef>
                <a:spcPts val="0"/>
              </a:spcBef>
              <a:spcAft>
                <a:spcPts val="0"/>
              </a:spcAft>
              <a:buClr>
                <a:srgbClr val="58A618"/>
              </a:buClr>
              <a:buSzPts val="3200"/>
              <a:buFont typeface="Noto Sans Symbols"/>
              <a:buChar char="▪"/>
            </a:pPr>
            <a:r>
              <a:rPr lang="en-US" sz="2400" dirty="0" err="1"/>
              <a:t>Orcid</a:t>
            </a:r>
            <a:endParaRPr lang="en-US" sz="2400" dirty="0"/>
          </a:p>
          <a:p>
            <a:pPr marL="342900" marR="0" lvl="0" indent="-342900" algn="l" rtl="0">
              <a:spcBef>
                <a:spcPts val="0"/>
              </a:spcBef>
              <a:spcAft>
                <a:spcPts val="0"/>
              </a:spcAft>
              <a:buClr>
                <a:srgbClr val="58A618"/>
              </a:buClr>
              <a:buSzPts val="3200"/>
              <a:buFont typeface="Noto Sans Symbols"/>
              <a:buChar char="▪"/>
            </a:pPr>
            <a:r>
              <a:rPr lang="en-US" sz="2400" dirty="0"/>
              <a:t>ResearchGate</a:t>
            </a:r>
          </a:p>
          <a:p>
            <a:pPr marL="342900" marR="0" lvl="0" indent="-342900" algn="l" rtl="0">
              <a:spcBef>
                <a:spcPts val="0"/>
              </a:spcBef>
              <a:spcAft>
                <a:spcPts val="0"/>
              </a:spcAft>
              <a:buClr>
                <a:srgbClr val="58A618"/>
              </a:buClr>
              <a:buSzPts val="3200"/>
              <a:buFont typeface="Noto Sans Symbols"/>
              <a:buChar char="▪"/>
            </a:pPr>
            <a:r>
              <a:rPr lang="en-US" sz="2400" dirty="0"/>
              <a:t>LinkedIn</a:t>
            </a:r>
          </a:p>
          <a:p>
            <a:pPr marL="342900" marR="0" lvl="0" indent="-342900" algn="l" rtl="0">
              <a:spcBef>
                <a:spcPts val="0"/>
              </a:spcBef>
              <a:spcAft>
                <a:spcPts val="0"/>
              </a:spcAft>
              <a:buClr>
                <a:srgbClr val="58A618"/>
              </a:buClr>
              <a:buSzPts val="3200"/>
              <a:buFont typeface="Noto Sans Symbols"/>
              <a:buChar char="▪"/>
            </a:pPr>
            <a:r>
              <a:rPr lang="en-US" sz="2400" dirty="0"/>
              <a:t>Depositing preprints/manuscripts and data into Institutional Repositories and/or Open Access Repositories</a:t>
            </a:r>
          </a:p>
          <a:p>
            <a:pPr marL="342900" marR="0" lvl="0" indent="-342900" algn="l" rtl="0">
              <a:spcBef>
                <a:spcPts val="0"/>
              </a:spcBef>
              <a:spcAft>
                <a:spcPts val="0"/>
              </a:spcAft>
              <a:buClr>
                <a:srgbClr val="58A618"/>
              </a:buClr>
              <a:buSzPts val="3200"/>
              <a:buFont typeface="Noto Sans Symbols"/>
              <a:buChar char="▪"/>
            </a:pPr>
            <a:endParaRPr lang="en-US" sz="1600" dirty="0"/>
          </a:p>
        </p:txBody>
      </p:sp>
      <p:sp>
        <p:nvSpPr>
          <p:cNvPr id="40" name="Google Shape;40;p8"/>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dirty="0"/>
              <a:t>Overview</a:t>
            </a:r>
            <a:endParaRPr sz="3600" b="1" i="0" u="none" strike="noStrike" cap="none" dirty="0">
              <a:solidFill>
                <a:srgbClr val="58A618"/>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DEC-F2C0-F344-AB12-CB713C9518D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7EA1A8E-D54B-B24E-82DA-927BB3FF2C9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042A763-6C75-AF47-A104-7146D86223C5}"/>
              </a:ext>
            </a:extLst>
          </p:cNvPr>
          <p:cNvPicPr>
            <a:picLocks noChangeAspect="1"/>
          </p:cNvPicPr>
          <p:nvPr/>
        </p:nvPicPr>
        <p:blipFill>
          <a:blip r:embed="rId3"/>
          <a:stretch>
            <a:fillRect/>
          </a:stretch>
        </p:blipFill>
        <p:spPr>
          <a:xfrm>
            <a:off x="0" y="1"/>
            <a:ext cx="9144000" cy="6858000"/>
          </a:xfrm>
          <a:prstGeom prst="rect">
            <a:avLst/>
          </a:prstGeom>
        </p:spPr>
      </p:pic>
    </p:spTree>
    <p:extLst>
      <p:ext uri="{BB962C8B-B14F-4D97-AF65-F5344CB8AC3E}">
        <p14:creationId xmlns:p14="http://schemas.microsoft.com/office/powerpoint/2010/main" val="2463704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9BDCA-3B09-AC45-9D64-2DAA118BCFC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A27776E-FCE5-6D4C-8219-FD497889C0A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EF0C892-786F-A84B-AE40-69E6FB793AB9}"/>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79997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EFFF57-3F92-CE4A-B031-40AE0D24154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CEB9237-1994-4841-99A0-3A79738AE02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FC6BC69-5F2E-3C42-88AE-24327DF57518}"/>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088697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3E192D-2B81-774A-8673-BCE080A606B8}"/>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CBBB69D-CEE1-3D43-B041-F73E5B47D3B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74EDAA2-36B7-0C4E-BA02-74F8C94898D4}"/>
              </a:ext>
            </a:extLst>
          </p:cNvPr>
          <p:cNvPicPr>
            <a:picLocks noChangeAspect="1"/>
          </p:cNvPicPr>
          <p:nvPr/>
        </p:nvPicPr>
        <p:blipFill>
          <a:blip r:embed="rId3"/>
          <a:stretch>
            <a:fillRect/>
          </a:stretch>
        </p:blipFill>
        <p:spPr>
          <a:xfrm>
            <a:off x="-1" y="0"/>
            <a:ext cx="9144001" cy="6858000"/>
          </a:xfrm>
          <a:prstGeom prst="rect">
            <a:avLst/>
          </a:prstGeom>
        </p:spPr>
      </p:pic>
    </p:spTree>
    <p:extLst>
      <p:ext uri="{BB962C8B-B14F-4D97-AF65-F5344CB8AC3E}">
        <p14:creationId xmlns:p14="http://schemas.microsoft.com/office/powerpoint/2010/main" val="231814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185995-1349-8548-B4AF-4602ACB683B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60D498B-032D-2F45-9D90-F8A0199CA1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3EB07D8-8B16-4840-B63E-A6FA459C808D}"/>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42099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6DA22-90CF-2A4B-8C81-3C69A5B90F8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EA40EE7-1744-6040-821E-443126DBE86D}"/>
              </a:ext>
            </a:extLst>
          </p:cNvPr>
          <p:cNvSpPr>
            <a:spLocks noGrp="1"/>
          </p:cNvSpPr>
          <p:nvPr>
            <p:ph type="title"/>
          </p:nvPr>
        </p:nvSpPr>
        <p:spPr/>
        <p:txBody>
          <a:bodyPr/>
          <a:lstStyle/>
          <a:p>
            <a:r>
              <a:rPr lang="en-US" dirty="0"/>
              <a:t>Curriculum Vitae</a:t>
            </a:r>
          </a:p>
        </p:txBody>
      </p:sp>
      <p:pic>
        <p:nvPicPr>
          <p:cNvPr id="6" name="Picture 5">
            <a:extLst>
              <a:ext uri="{FF2B5EF4-FFF2-40B4-BE49-F238E27FC236}">
                <a16:creationId xmlns:a16="http://schemas.microsoft.com/office/drawing/2014/main" id="{C2D277FA-4D5B-7740-9C32-2C150C1BF9CF}"/>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668595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6DA22-90CF-2A4B-8C81-3C69A5B90F8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EA40EE7-1744-6040-821E-443126DBE86D}"/>
              </a:ext>
            </a:extLst>
          </p:cNvPr>
          <p:cNvSpPr>
            <a:spLocks noGrp="1"/>
          </p:cNvSpPr>
          <p:nvPr>
            <p:ph type="title"/>
          </p:nvPr>
        </p:nvSpPr>
        <p:spPr/>
        <p:txBody>
          <a:bodyPr/>
          <a:lstStyle/>
          <a:p>
            <a:r>
              <a:rPr lang="en-US" dirty="0"/>
              <a:t>Curriculum Vitae</a:t>
            </a:r>
          </a:p>
        </p:txBody>
      </p:sp>
      <p:pic>
        <p:nvPicPr>
          <p:cNvPr id="6" name="Picture 5">
            <a:extLst>
              <a:ext uri="{FF2B5EF4-FFF2-40B4-BE49-F238E27FC236}">
                <a16:creationId xmlns:a16="http://schemas.microsoft.com/office/drawing/2014/main" id="{C2D277FA-4D5B-7740-9C32-2C150C1BF9CF}"/>
              </a:ext>
            </a:extLst>
          </p:cNvPr>
          <p:cNvPicPr>
            <a:picLocks noChangeAspect="1"/>
          </p:cNvPicPr>
          <p:nvPr/>
        </p:nvPicPr>
        <p:blipFill>
          <a:blip r:embed="rId3"/>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FBBFE105-7BC5-D74B-8A85-2D7C8212F92D}"/>
              </a:ext>
            </a:extLst>
          </p:cNvPr>
          <p:cNvPicPr>
            <a:picLocks noChangeAspect="1"/>
          </p:cNvPicPr>
          <p:nvPr/>
        </p:nvPicPr>
        <p:blipFill>
          <a:blip r:embed="rId4"/>
          <a:stretch>
            <a:fillRect/>
          </a:stretch>
        </p:blipFill>
        <p:spPr>
          <a:xfrm rot="20004129">
            <a:off x="504751" y="1659567"/>
            <a:ext cx="5388680" cy="1324551"/>
          </a:xfrm>
          <a:prstGeom prst="rect">
            <a:avLst/>
          </a:prstGeom>
        </p:spPr>
      </p:pic>
      <p:pic>
        <p:nvPicPr>
          <p:cNvPr id="5" name="Picture 4">
            <a:extLst>
              <a:ext uri="{FF2B5EF4-FFF2-40B4-BE49-F238E27FC236}">
                <a16:creationId xmlns:a16="http://schemas.microsoft.com/office/drawing/2014/main" id="{767F2082-48A3-ED49-9470-8D8D6AED9E16}"/>
              </a:ext>
            </a:extLst>
          </p:cNvPr>
          <p:cNvPicPr>
            <a:picLocks noChangeAspect="1"/>
          </p:cNvPicPr>
          <p:nvPr/>
        </p:nvPicPr>
        <p:blipFill>
          <a:blip r:embed="rId5"/>
          <a:stretch>
            <a:fillRect/>
          </a:stretch>
        </p:blipFill>
        <p:spPr>
          <a:xfrm>
            <a:off x="5646738" y="3460014"/>
            <a:ext cx="3246437" cy="2087346"/>
          </a:xfrm>
          <a:prstGeom prst="rect">
            <a:avLst/>
          </a:prstGeom>
        </p:spPr>
      </p:pic>
    </p:spTree>
    <p:extLst>
      <p:ext uri="{BB962C8B-B14F-4D97-AF65-F5344CB8AC3E}">
        <p14:creationId xmlns:p14="http://schemas.microsoft.com/office/powerpoint/2010/main" val="74116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6DA22-90CF-2A4B-8C81-3C69A5B90F8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EA40EE7-1744-6040-821E-443126DBE86D}"/>
              </a:ext>
            </a:extLst>
          </p:cNvPr>
          <p:cNvSpPr>
            <a:spLocks noGrp="1"/>
          </p:cNvSpPr>
          <p:nvPr>
            <p:ph type="title"/>
          </p:nvPr>
        </p:nvSpPr>
        <p:spPr/>
        <p:txBody>
          <a:bodyPr/>
          <a:lstStyle/>
          <a:p>
            <a:r>
              <a:rPr lang="en-US" dirty="0"/>
              <a:t>Curriculum Vitae</a:t>
            </a:r>
          </a:p>
        </p:txBody>
      </p:sp>
      <p:pic>
        <p:nvPicPr>
          <p:cNvPr id="6" name="Picture 5">
            <a:extLst>
              <a:ext uri="{FF2B5EF4-FFF2-40B4-BE49-F238E27FC236}">
                <a16:creationId xmlns:a16="http://schemas.microsoft.com/office/drawing/2014/main" id="{C2D277FA-4D5B-7740-9C32-2C150C1BF9CF}"/>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89358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6DA22-90CF-2A4B-8C81-3C69A5B90F8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EA40EE7-1744-6040-821E-443126DBE86D}"/>
              </a:ext>
            </a:extLst>
          </p:cNvPr>
          <p:cNvSpPr>
            <a:spLocks noGrp="1"/>
          </p:cNvSpPr>
          <p:nvPr>
            <p:ph type="title"/>
          </p:nvPr>
        </p:nvSpPr>
        <p:spPr/>
        <p:txBody>
          <a:bodyPr/>
          <a:lstStyle/>
          <a:p>
            <a:r>
              <a:rPr lang="en-US" dirty="0"/>
              <a:t>Curriculum Vitae</a:t>
            </a:r>
          </a:p>
        </p:txBody>
      </p:sp>
      <p:pic>
        <p:nvPicPr>
          <p:cNvPr id="6" name="Picture 5">
            <a:extLst>
              <a:ext uri="{FF2B5EF4-FFF2-40B4-BE49-F238E27FC236}">
                <a16:creationId xmlns:a16="http://schemas.microsoft.com/office/drawing/2014/main" id="{C2D277FA-4D5B-7740-9C32-2C150C1BF9CF}"/>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0391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DA4CB-CE15-0E4B-B957-170C6D608F0E}"/>
              </a:ext>
            </a:extLst>
          </p:cNvPr>
          <p:cNvSpPr>
            <a:spLocks noGrp="1"/>
          </p:cNvSpPr>
          <p:nvPr>
            <p:ph type="body" idx="1"/>
          </p:nvPr>
        </p:nvSpPr>
        <p:spPr/>
        <p:txBody>
          <a:bodyPr/>
          <a:lstStyle/>
          <a:p>
            <a:r>
              <a:rPr lang="en-US" dirty="0"/>
              <a:t>If you don’t have one yet, create one!</a:t>
            </a:r>
          </a:p>
          <a:p>
            <a:r>
              <a:rPr lang="en-US" dirty="0"/>
              <a:t>Include the information you want people to know about you and your research</a:t>
            </a:r>
          </a:p>
          <a:p>
            <a:r>
              <a:rPr lang="en-US" dirty="0"/>
              <a:t>Put the link to your website where others can find it</a:t>
            </a:r>
          </a:p>
        </p:txBody>
      </p:sp>
      <p:sp>
        <p:nvSpPr>
          <p:cNvPr id="3" name="Title 2">
            <a:extLst>
              <a:ext uri="{FF2B5EF4-FFF2-40B4-BE49-F238E27FC236}">
                <a16:creationId xmlns:a16="http://schemas.microsoft.com/office/drawing/2014/main" id="{10D4D766-F058-BE4B-A08B-BAE5AC9A64FB}"/>
              </a:ext>
            </a:extLst>
          </p:cNvPr>
          <p:cNvSpPr>
            <a:spLocks noGrp="1"/>
          </p:cNvSpPr>
          <p:nvPr>
            <p:ph type="title"/>
          </p:nvPr>
        </p:nvSpPr>
        <p:spPr/>
        <p:txBody>
          <a:bodyPr/>
          <a:lstStyle/>
          <a:p>
            <a:r>
              <a:rPr lang="en-US" dirty="0"/>
              <a:t>Personal Website</a:t>
            </a:r>
          </a:p>
        </p:txBody>
      </p:sp>
    </p:spTree>
    <p:extLst>
      <p:ext uri="{BB962C8B-B14F-4D97-AF65-F5344CB8AC3E}">
        <p14:creationId xmlns:p14="http://schemas.microsoft.com/office/powerpoint/2010/main" val="2141325792"/>
      </p:ext>
    </p:extLst>
  </p:cSld>
  <p:clrMapOvr>
    <a:masterClrMapping/>
  </p:clrMapOvr>
</p:sld>
</file>

<file path=ppt/theme/theme1.xml><?xml version="1.0" encoding="utf-8"?>
<a:theme xmlns:a="http://schemas.openxmlformats.org/drawingml/2006/main" name="Standard Content Slide">
  <a:themeElements>
    <a:clrScheme name="Custom 2">
      <a:dk1>
        <a:srgbClr val="37424A"/>
      </a:dk1>
      <a:lt1>
        <a:srgbClr val="FFFFFF"/>
      </a:lt1>
      <a:dk2>
        <a:srgbClr val="FFFFFF"/>
      </a:dk2>
      <a:lt2>
        <a:srgbClr val="FFFFFF"/>
      </a:lt2>
      <a:accent1>
        <a:srgbClr val="69923A"/>
      </a:accent1>
      <a:accent2>
        <a:srgbClr val="969696"/>
      </a:accent2>
      <a:accent3>
        <a:srgbClr val="FFFFFF"/>
      </a:accent3>
      <a:accent4>
        <a:srgbClr val="212121"/>
      </a:accent4>
      <a:accent5>
        <a:srgbClr val="93B1CC"/>
      </a:accent5>
      <a:accent6>
        <a:srgbClr val="878787"/>
      </a:accent6>
      <a:hlink>
        <a:srgbClr val="69923A"/>
      </a:hlink>
      <a:folHlink>
        <a:srgbClr val="69923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Slide 1">
  <a:themeElements>
    <a:clrScheme name="Section Slide 1 13">
      <a:dk1>
        <a:srgbClr val="292929"/>
      </a:dk1>
      <a:lt1>
        <a:srgbClr val="FFFFFF"/>
      </a:lt1>
      <a:dk2>
        <a:srgbClr val="FFFFFF"/>
      </a:dk2>
      <a:lt2>
        <a:srgbClr val="FFFFFF"/>
      </a:lt2>
      <a:accent1>
        <a:srgbClr val="007F7B"/>
      </a:accent1>
      <a:accent2>
        <a:srgbClr val="969696"/>
      </a:accent2>
      <a:accent3>
        <a:srgbClr val="FFFFFF"/>
      </a:accent3>
      <a:accent4>
        <a:srgbClr val="212121"/>
      </a:accent4>
      <a:accent5>
        <a:srgbClr val="AAC0BF"/>
      </a:accent5>
      <a:accent6>
        <a:srgbClr val="878787"/>
      </a:accent6>
      <a:hlink>
        <a:srgbClr val="E17A00"/>
      </a:hlink>
      <a:folHlink>
        <a:srgbClr val="1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2522</Words>
  <Application>Microsoft Macintosh PowerPoint</Application>
  <PresentationFormat>On-screen Show (4:3)</PresentationFormat>
  <Paragraphs>74</Paragraphs>
  <Slides>22</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Arial</vt:lpstr>
      <vt:lpstr>Noto Sans Symbols</vt:lpstr>
      <vt:lpstr>Trebuchet MS</vt:lpstr>
      <vt:lpstr>Standard Content Slide</vt:lpstr>
      <vt:lpstr>Section Slide 1</vt:lpstr>
      <vt:lpstr>Early Career and Engagement IG  October 17, 2018 “Ask Me Anything” Special Topic: How to Get Cited More</vt:lpstr>
      <vt:lpstr>Overview</vt:lpstr>
      <vt:lpstr>PowerPoint Presentation</vt:lpstr>
      <vt:lpstr>PowerPoint Presentation</vt:lpstr>
      <vt:lpstr>Curriculum Vitae</vt:lpstr>
      <vt:lpstr>Curriculum Vitae</vt:lpstr>
      <vt:lpstr>Curriculum Vitae</vt:lpstr>
      <vt:lpstr>Curriculum Vitae</vt:lpstr>
      <vt:lpstr>Personal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Career and Engagement IG  October Ask Me Anything Special Topic: How to Get Cited More</dc:title>
  <cp:lastModifiedBy>Donaldson, Devan Ray</cp:lastModifiedBy>
  <cp:revision>35</cp:revision>
  <dcterms:modified xsi:type="dcterms:W3CDTF">2018-10-17T02:44:14Z</dcterms:modified>
</cp:coreProperties>
</file>